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312" r:id="rId3"/>
    <p:sldId id="314" r:id="rId4"/>
    <p:sldId id="317" r:id="rId5"/>
    <p:sldId id="318" r:id="rId6"/>
    <p:sldId id="327" r:id="rId7"/>
    <p:sldId id="329" r:id="rId8"/>
    <p:sldId id="330" r:id="rId9"/>
    <p:sldId id="331" r:id="rId10"/>
    <p:sldId id="282" r:id="rId11"/>
    <p:sldId id="315" r:id="rId12"/>
    <p:sldId id="322" r:id="rId13"/>
    <p:sldId id="323" r:id="rId14"/>
    <p:sldId id="324" r:id="rId15"/>
    <p:sldId id="325" r:id="rId16"/>
    <p:sldId id="326" r:id="rId17"/>
    <p:sldId id="320" r:id="rId18"/>
    <p:sldId id="319" r:id="rId19"/>
    <p:sldId id="328" r:id="rId20"/>
    <p:sldId id="31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Figtree Black" charset="0"/>
      <p:bold r:id="rId24"/>
      <p:italic r:id="rId25"/>
      <p:boldItalic r:id="rId26"/>
    </p:embeddedFont>
    <p:embeddedFont>
      <p:font typeface="Hanken Grotesk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38119-8263-4F5B-8A7D-0BE0A4C70C1E}">
  <a:tblStyle styleId="{B4E38119-8263-4F5B-8A7D-0BE0A4C70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/>
    <p:restoredTop sz="94687"/>
  </p:normalViewPr>
  <p:slideViewPr>
    <p:cSldViewPr snapToGrid="0">
      <p:cViewPr>
        <p:scale>
          <a:sx n="150" d="100"/>
          <a:sy n="150" d="100"/>
        </p:scale>
        <p:origin x="876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 Estudiante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Sheet3!$A$4:$F$4</c:f>
              <c:strCache>
                <c:ptCount val="6"/>
                <c:pt idx="0">
                  <c:v>Independiente</c:v>
                </c:pt>
                <c:pt idx="1">
                  <c:v>Evitativo</c:v>
                </c:pt>
                <c:pt idx="2">
                  <c:v>Colaborativo</c:v>
                </c:pt>
                <c:pt idx="3">
                  <c:v>Dependiente</c:v>
                </c:pt>
                <c:pt idx="4">
                  <c:v>Competitivo</c:v>
                </c:pt>
                <c:pt idx="5">
                  <c:v>Participativo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5.2</c:v>
                </c:pt>
                <c:pt idx="1">
                  <c:v>0.8</c:v>
                </c:pt>
                <c:pt idx="2">
                  <c:v>3.7</c:v>
                </c:pt>
                <c:pt idx="3">
                  <c:v>4.0999999999999996</c:v>
                </c:pt>
                <c:pt idx="4">
                  <c:v>2.6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6D-BFDF-EC1CBCB28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753360"/>
        <c:axId val="842797344"/>
      </c:radarChart>
      <c:catAx>
        <c:axId val="60175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797344"/>
        <c:crosses val="autoZero"/>
        <c:auto val="1"/>
        <c:lblAlgn val="ctr"/>
        <c:lblOffset val="100"/>
        <c:noMultiLvlLbl val="0"/>
      </c:catAx>
      <c:valAx>
        <c:axId val="8427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75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</a:t>
            </a:r>
            <a:r>
              <a:rPr lang="en-US" b="1" baseline="0"/>
              <a:t> Tutor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Sheet3!$A$1:$E$1</c:f>
              <c:strCache>
                <c:ptCount val="5"/>
                <c:pt idx="0">
                  <c:v>Experto</c:v>
                </c:pt>
                <c:pt idx="1">
                  <c:v>Autoridad Formal</c:v>
                </c:pt>
                <c:pt idx="2">
                  <c:v>Modelo Personal</c:v>
                </c:pt>
                <c:pt idx="3">
                  <c:v>Facilitador</c:v>
                </c:pt>
                <c:pt idx="4">
                  <c:v>Delegador</c:v>
                </c:pt>
              </c:strCache>
            </c:strRef>
          </c:cat>
          <c:val>
            <c:numRef>
              <c:f>Sheet3!$A$2:$E$2</c:f>
              <c:numCache>
                <c:formatCode>General</c:formatCode>
                <c:ptCount val="5"/>
                <c:pt idx="0">
                  <c:v>3.72</c:v>
                </c:pt>
                <c:pt idx="1">
                  <c:v>1.29</c:v>
                </c:pt>
                <c:pt idx="2">
                  <c:v>4.8499999999999996</c:v>
                </c:pt>
                <c:pt idx="3">
                  <c:v>0.47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1-4A67-8CCA-6D83D09D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30720"/>
        <c:axId val="846177696"/>
      </c:radarChart>
      <c:catAx>
        <c:axId val="49643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177696"/>
        <c:crosses val="autoZero"/>
        <c:auto val="1"/>
        <c:lblAlgn val="ctr"/>
        <c:lblOffset val="100"/>
        <c:noMultiLvlLbl val="0"/>
      </c:catAx>
      <c:valAx>
        <c:axId val="846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4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Estudiantes</a:t>
            </a:r>
            <a:r>
              <a:rPr lang="en-US" b="1" dirty="0"/>
              <a:t> </a:t>
            </a:r>
            <a:r>
              <a:rPr lang="en-US" b="1" dirty="0" err="1"/>
              <a:t>Emparejados</a:t>
            </a:r>
            <a:r>
              <a:rPr lang="en-US" b="1" dirty="0"/>
              <a:t> | </a:t>
            </a:r>
            <a:r>
              <a:rPr lang="en-US" b="1" dirty="0" err="1"/>
              <a:t>Tamaño</a:t>
            </a:r>
            <a:r>
              <a:rPr lang="en-US" b="1" dirty="0"/>
              <a:t> de Grupo de </a:t>
            </a:r>
            <a:r>
              <a:rPr lang="en-US" b="1" dirty="0" err="1"/>
              <a:t>Tutoría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Estudiantes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55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3.0372616598400883E-2"/>
                  <c:y val="8.441141230648367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Sheet1!$B$2:$B$11</c:f>
              <c:numCache>
                <c:formatCode>General</c:formatCode>
                <c:ptCount val="10"/>
                <c:pt idx="0">
                  <c:v>60</c:v>
                </c:pt>
                <c:pt idx="1">
                  <c:v>120</c:v>
                </c:pt>
                <c:pt idx="2">
                  <c:v>169</c:v>
                </c:pt>
                <c:pt idx="3">
                  <c:v>185</c:v>
                </c:pt>
                <c:pt idx="4">
                  <c:v>193</c:v>
                </c:pt>
                <c:pt idx="5">
                  <c:v>201</c:v>
                </c:pt>
                <c:pt idx="6">
                  <c:v>209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48-4E7F-BB09-4FA9F70F8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33807"/>
        <c:axId val="1166749215"/>
      </c:lineChart>
      <c:catAx>
        <c:axId val="11401338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49215"/>
        <c:crosses val="autoZero"/>
        <c:auto val="1"/>
        <c:lblAlgn val="ctr"/>
        <c:lblOffset val="100"/>
        <c:noMultiLvlLbl val="0"/>
      </c:catAx>
      <c:valAx>
        <c:axId val="11667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Tutores Emparejados | Tamaño de Grupo de Tutoría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9-4967-96C4-627E2CB31B8E}"/>
            </c:ext>
          </c:extLst>
        </c:ser>
        <c:ser>
          <c:idx val="7"/>
          <c:order val="7"/>
          <c:tx>
            <c:strRef>
              <c:f>Sheet1!$G$1</c:f>
              <c:strCache>
                <c:ptCount val="1"/>
                <c:pt idx="0">
                  <c:v>Tutores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0"/>
            <c:dispEq val="0"/>
          </c:trendline>
          <c:val>
            <c:numRef>
              <c:f>Sheet1!$G$2:$G$11</c:f>
              <c:numCache>
                <c:formatCode>General</c:formatCode>
                <c:ptCount val="10"/>
                <c:pt idx="0">
                  <c:v>60</c:v>
                </c:pt>
                <c:pt idx="1">
                  <c:v>60</c:v>
                </c:pt>
                <c:pt idx="2">
                  <c:v>57</c:v>
                </c:pt>
                <c:pt idx="3">
                  <c:v>47</c:v>
                </c:pt>
                <c:pt idx="4">
                  <c:v>40</c:v>
                </c:pt>
                <c:pt idx="5">
                  <c:v>34</c:v>
                </c:pt>
                <c:pt idx="6">
                  <c:v>30</c:v>
                </c:pt>
                <c:pt idx="7">
                  <c:v>28</c:v>
                </c:pt>
                <c:pt idx="8">
                  <c:v>25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9-4967-96C4-627E2CB31B8E}"/>
            </c:ext>
          </c:extLst>
        </c:ser>
        <c:ser>
          <c:idx val="8"/>
          <c:order val="8"/>
          <c:tx>
            <c:strRef>
              <c:f>Sheet1!$H$1</c:f>
              <c:strCache>
                <c:ptCount val="1"/>
                <c:pt idx="0">
                  <c:v>Tutores sin Emparejar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Sheet1!$H$2:$H$11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13</c:v>
                </c:pt>
                <c:pt idx="4">
                  <c:v>20</c:v>
                </c:pt>
                <c:pt idx="5">
                  <c:v>26</c:v>
                </c:pt>
                <c:pt idx="6">
                  <c:v>30</c:v>
                </c:pt>
                <c:pt idx="7">
                  <c:v>32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99-4967-96C4-627E2CB31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21487"/>
        <c:axId val="11313031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F99-4967-96C4-627E2CB31B8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Estudiantes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60</c:v>
                      </c:pt>
                      <c:pt idx="1">
                        <c:v>120</c:v>
                      </c:pt>
                      <c:pt idx="2">
                        <c:v>169</c:v>
                      </c:pt>
                      <c:pt idx="3">
                        <c:v>185</c:v>
                      </c:pt>
                      <c:pt idx="4">
                        <c:v>193</c:v>
                      </c:pt>
                      <c:pt idx="5">
                        <c:v>201</c:v>
                      </c:pt>
                      <c:pt idx="6">
                        <c:v>209</c:v>
                      </c:pt>
                      <c:pt idx="7">
                        <c:v>210</c:v>
                      </c:pt>
                      <c:pt idx="8">
                        <c:v>210</c:v>
                      </c:pt>
                      <c:pt idx="9">
                        <c:v>210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F99-4967-96C4-627E2CB31B8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Estudiantes no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150</c:v>
                      </c:pt>
                      <c:pt idx="1">
                        <c:v>90</c:v>
                      </c:pt>
                      <c:pt idx="2">
                        <c:v>41</c:v>
                      </c:pt>
                      <c:pt idx="3">
                        <c:v>25</c:v>
                      </c:pt>
                      <c:pt idx="4">
                        <c:v>17</c:v>
                      </c:pt>
                      <c:pt idx="5">
                        <c:v>9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F99-4967-96C4-627E2CB31B8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F99-4967-96C4-627E2CB31B8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F99-4967-96C4-627E2CB31B8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F99-4967-96C4-627E2CB31B8E}"/>
                  </c:ext>
                </c:extLst>
              </c15:ser>
            </c15:filteredLineSeries>
          </c:ext>
        </c:extLst>
      </c:lineChart>
      <c:catAx>
        <c:axId val="114012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03135"/>
        <c:crosses val="autoZero"/>
        <c:auto val="1"/>
        <c:lblAlgn val="ctr"/>
        <c:lblOffset val="100"/>
        <c:noMultiLvlLbl val="0"/>
      </c:catAx>
      <c:valAx>
        <c:axId val="113130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1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A34A6-2EC7-4071-A189-FDA39E169DB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945FC47-A822-4547-98BF-9F20574EEF81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Tutores</a:t>
          </a:r>
          <a:endParaRPr lang="en-US" b="1" dirty="0">
            <a:latin typeface="Montserrat" pitchFamily="2" charset="0"/>
          </a:endParaRPr>
        </a:p>
      </dgm:t>
    </dgm:pt>
    <dgm:pt modelId="{25ACC04C-978B-4DB5-BDD7-7EA93D653D2C}" type="par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CAA76CF-5E0A-4B86-8B36-7111BA5107AC}" type="sib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FA3E98D3-B452-42DA-B256-EA499127990D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Estudiantes</a:t>
          </a:r>
          <a:endParaRPr lang="en-US" b="1" dirty="0">
            <a:latin typeface="Montserrat" pitchFamily="2" charset="0"/>
          </a:endParaRPr>
        </a:p>
      </dgm:t>
    </dgm:pt>
    <dgm:pt modelId="{85538DCC-543B-4F5F-911A-96A327C34AFD}" type="par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ED3DB044-C0A9-49C9-9D9C-DC7F069A1066}" type="sib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B0BF351-1444-445A-A116-8FDBF96EC284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Algoritmo de Emparejamiento (Gale – Shapley)</a:t>
          </a:r>
          <a:endParaRPr lang="en-US" b="1" dirty="0">
            <a:latin typeface="Montserrat" pitchFamily="2" charset="0"/>
          </a:endParaRPr>
        </a:p>
      </dgm:t>
    </dgm:pt>
    <dgm:pt modelId="{40E51D49-1983-4FB9-85F9-26C775407AE6}" type="par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234E5CC9-C136-4B72-A39A-A065A60FA2E0}" type="sib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4A5AE3F7-E31A-4DBB-BB7B-58A67997212C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Creación de Grupos de Tutoría</a:t>
          </a:r>
          <a:endParaRPr lang="en-US" b="1" dirty="0">
            <a:latin typeface="Montserrat" pitchFamily="2" charset="0"/>
          </a:endParaRPr>
        </a:p>
      </dgm:t>
    </dgm:pt>
    <dgm:pt modelId="{323FF60D-D0C3-4B6A-A017-4B771595A374}" type="par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B14CC927-AFEA-46DF-AD13-810937021A74}" type="sib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5ECE0FCF-1464-4B57-88E0-8A96943A4951}" type="pres">
      <dgm:prSet presAssocID="{870A34A6-2EC7-4071-A189-FDA39E169DB1}" presName="Name0" presStyleCnt="0">
        <dgm:presLayoutVars>
          <dgm:dir/>
          <dgm:resizeHandles val="exact"/>
        </dgm:presLayoutVars>
      </dgm:prSet>
      <dgm:spPr/>
    </dgm:pt>
    <dgm:pt modelId="{176D1575-9EBB-4DEF-BC19-A471FE5A3300}" type="pres">
      <dgm:prSet presAssocID="{3945FC47-A822-4547-98BF-9F20574EEF81}" presName="node" presStyleLbl="node1" presStyleIdx="0" presStyleCnt="4" custScaleX="113917" custScaleY="98631">
        <dgm:presLayoutVars>
          <dgm:bulletEnabled val="1"/>
        </dgm:presLayoutVars>
      </dgm:prSet>
      <dgm:spPr/>
    </dgm:pt>
    <dgm:pt modelId="{C5C65924-1FC0-4006-8325-36D1A2D3BCC4}" type="pres">
      <dgm:prSet presAssocID="{3CAA76CF-5E0A-4B86-8B36-7111BA5107AC}" presName="sibTrans" presStyleLbl="sibTrans2D1" presStyleIdx="0" presStyleCnt="3"/>
      <dgm:spPr/>
    </dgm:pt>
    <dgm:pt modelId="{B8919B0F-5B53-49B9-A999-47B00978F2B2}" type="pres">
      <dgm:prSet presAssocID="{3CAA76CF-5E0A-4B86-8B36-7111BA5107AC}" presName="connectorText" presStyleLbl="sibTrans2D1" presStyleIdx="0" presStyleCnt="3"/>
      <dgm:spPr/>
    </dgm:pt>
    <dgm:pt modelId="{E3C00D3D-54FE-42FC-BABB-807951971F0D}" type="pres">
      <dgm:prSet presAssocID="{FA3E98D3-B452-42DA-B256-EA499127990D}" presName="node" presStyleLbl="node1" presStyleIdx="1" presStyleCnt="4" custScaleX="111660" custScaleY="98641">
        <dgm:presLayoutVars>
          <dgm:bulletEnabled val="1"/>
        </dgm:presLayoutVars>
      </dgm:prSet>
      <dgm:spPr/>
    </dgm:pt>
    <dgm:pt modelId="{28A919D8-AFE3-4DFD-9150-245A53D391DD}" type="pres">
      <dgm:prSet presAssocID="{ED3DB044-C0A9-49C9-9D9C-DC7F069A1066}" presName="sibTrans" presStyleLbl="sibTrans2D1" presStyleIdx="1" presStyleCnt="3"/>
      <dgm:spPr/>
    </dgm:pt>
    <dgm:pt modelId="{0AE06783-7FE5-4D42-8D74-DFE3889B2166}" type="pres">
      <dgm:prSet presAssocID="{ED3DB044-C0A9-49C9-9D9C-DC7F069A1066}" presName="connectorText" presStyleLbl="sibTrans2D1" presStyleIdx="1" presStyleCnt="3"/>
      <dgm:spPr/>
    </dgm:pt>
    <dgm:pt modelId="{F58B5881-DAC4-4578-B5AF-E0B6490A5649}" type="pres">
      <dgm:prSet presAssocID="{3B0BF351-1444-445A-A116-8FDBF96EC284}" presName="node" presStyleLbl="node1" presStyleIdx="2" presStyleCnt="4">
        <dgm:presLayoutVars>
          <dgm:bulletEnabled val="1"/>
        </dgm:presLayoutVars>
      </dgm:prSet>
      <dgm:spPr/>
    </dgm:pt>
    <dgm:pt modelId="{BFF4A45C-B1EA-4FFD-B889-7F9ACF34170D}" type="pres">
      <dgm:prSet presAssocID="{234E5CC9-C136-4B72-A39A-A065A60FA2E0}" presName="sibTrans" presStyleLbl="sibTrans2D1" presStyleIdx="2" presStyleCnt="3"/>
      <dgm:spPr/>
    </dgm:pt>
    <dgm:pt modelId="{2D9A5C1B-5BFD-4E3B-995B-503858E1373C}" type="pres">
      <dgm:prSet presAssocID="{234E5CC9-C136-4B72-A39A-A065A60FA2E0}" presName="connectorText" presStyleLbl="sibTrans2D1" presStyleIdx="2" presStyleCnt="3"/>
      <dgm:spPr/>
    </dgm:pt>
    <dgm:pt modelId="{FA4FF0C5-98B4-456F-ADC8-85A13940598B}" type="pres">
      <dgm:prSet presAssocID="{4A5AE3F7-E31A-4DBB-BB7B-58A67997212C}" presName="node" presStyleLbl="node1" presStyleIdx="3" presStyleCnt="4">
        <dgm:presLayoutVars>
          <dgm:bulletEnabled val="1"/>
        </dgm:presLayoutVars>
      </dgm:prSet>
      <dgm:spPr/>
    </dgm:pt>
  </dgm:ptLst>
  <dgm:cxnLst>
    <dgm:cxn modelId="{CC9C2709-7A04-4C2F-9E68-41621D9BA969}" type="presOf" srcId="{234E5CC9-C136-4B72-A39A-A065A60FA2E0}" destId="{BFF4A45C-B1EA-4FFD-B889-7F9ACF34170D}" srcOrd="0" destOrd="0" presId="urn:microsoft.com/office/officeart/2005/8/layout/process1"/>
    <dgm:cxn modelId="{3B0BF70F-BCD9-4651-86D5-0713C9F11265}" srcId="{870A34A6-2EC7-4071-A189-FDA39E169DB1}" destId="{4A5AE3F7-E31A-4DBB-BB7B-58A67997212C}" srcOrd="3" destOrd="0" parTransId="{323FF60D-D0C3-4B6A-A017-4B771595A374}" sibTransId="{B14CC927-AFEA-46DF-AD13-810937021A74}"/>
    <dgm:cxn modelId="{854EE01E-4592-4071-A8F8-D31554D76913}" srcId="{870A34A6-2EC7-4071-A189-FDA39E169DB1}" destId="{3B0BF351-1444-445A-A116-8FDBF96EC284}" srcOrd="2" destOrd="0" parTransId="{40E51D49-1983-4FB9-85F9-26C775407AE6}" sibTransId="{234E5CC9-C136-4B72-A39A-A065A60FA2E0}"/>
    <dgm:cxn modelId="{B32C122C-E792-4FD9-BF4A-E7867633F4BA}" type="presOf" srcId="{3CAA76CF-5E0A-4B86-8B36-7111BA5107AC}" destId="{B8919B0F-5B53-49B9-A999-47B00978F2B2}" srcOrd="1" destOrd="0" presId="urn:microsoft.com/office/officeart/2005/8/layout/process1"/>
    <dgm:cxn modelId="{C77ED761-23B4-4717-AFB3-464304AEF3F2}" type="presOf" srcId="{4A5AE3F7-E31A-4DBB-BB7B-58A67997212C}" destId="{FA4FF0C5-98B4-456F-ADC8-85A13940598B}" srcOrd="0" destOrd="0" presId="urn:microsoft.com/office/officeart/2005/8/layout/process1"/>
    <dgm:cxn modelId="{F2AE2155-0C38-4049-8559-2A655CC66EDF}" type="presOf" srcId="{ED3DB044-C0A9-49C9-9D9C-DC7F069A1066}" destId="{28A919D8-AFE3-4DFD-9150-245A53D391DD}" srcOrd="0" destOrd="0" presId="urn:microsoft.com/office/officeart/2005/8/layout/process1"/>
    <dgm:cxn modelId="{DA1B3D56-9711-4FDE-9DE8-511F2B58BFD5}" type="presOf" srcId="{ED3DB044-C0A9-49C9-9D9C-DC7F069A1066}" destId="{0AE06783-7FE5-4D42-8D74-DFE3889B2166}" srcOrd="1" destOrd="0" presId="urn:microsoft.com/office/officeart/2005/8/layout/process1"/>
    <dgm:cxn modelId="{277A447C-FD0E-4728-A6C2-B76D0AD5B96B}" type="presOf" srcId="{3CAA76CF-5E0A-4B86-8B36-7111BA5107AC}" destId="{C5C65924-1FC0-4006-8325-36D1A2D3BCC4}" srcOrd="0" destOrd="0" presId="urn:microsoft.com/office/officeart/2005/8/layout/process1"/>
    <dgm:cxn modelId="{44A44187-0FB0-42FA-8982-250DDCA5EBD4}" srcId="{870A34A6-2EC7-4071-A189-FDA39E169DB1}" destId="{FA3E98D3-B452-42DA-B256-EA499127990D}" srcOrd="1" destOrd="0" parTransId="{85538DCC-543B-4F5F-911A-96A327C34AFD}" sibTransId="{ED3DB044-C0A9-49C9-9D9C-DC7F069A1066}"/>
    <dgm:cxn modelId="{48935F8E-E0BE-4560-A913-73C9C9D52CB3}" type="presOf" srcId="{3945FC47-A822-4547-98BF-9F20574EEF81}" destId="{176D1575-9EBB-4DEF-BC19-A471FE5A3300}" srcOrd="0" destOrd="0" presId="urn:microsoft.com/office/officeart/2005/8/layout/process1"/>
    <dgm:cxn modelId="{18910BB4-E7D3-402B-ADEE-7C4D8B6DC781}" type="presOf" srcId="{FA3E98D3-B452-42DA-B256-EA499127990D}" destId="{E3C00D3D-54FE-42FC-BABB-807951971F0D}" srcOrd="0" destOrd="0" presId="urn:microsoft.com/office/officeart/2005/8/layout/process1"/>
    <dgm:cxn modelId="{C3F703B5-53E2-41A5-BFCC-CD9CFC62242E}" srcId="{870A34A6-2EC7-4071-A189-FDA39E169DB1}" destId="{3945FC47-A822-4547-98BF-9F20574EEF81}" srcOrd="0" destOrd="0" parTransId="{25ACC04C-978B-4DB5-BDD7-7EA93D653D2C}" sibTransId="{3CAA76CF-5E0A-4B86-8B36-7111BA5107AC}"/>
    <dgm:cxn modelId="{C1D247D2-C796-4EF2-9767-C76E449EFC4B}" type="presOf" srcId="{870A34A6-2EC7-4071-A189-FDA39E169DB1}" destId="{5ECE0FCF-1464-4B57-88E0-8A96943A4951}" srcOrd="0" destOrd="0" presId="urn:microsoft.com/office/officeart/2005/8/layout/process1"/>
    <dgm:cxn modelId="{0F58AFE6-50F4-4507-9E7F-AF2D468C1F38}" type="presOf" srcId="{3B0BF351-1444-445A-A116-8FDBF96EC284}" destId="{F58B5881-DAC4-4578-B5AF-E0B6490A5649}" srcOrd="0" destOrd="0" presId="urn:microsoft.com/office/officeart/2005/8/layout/process1"/>
    <dgm:cxn modelId="{F5CB41EF-461C-49A7-BD10-0D6D13B69E00}" type="presOf" srcId="{234E5CC9-C136-4B72-A39A-A065A60FA2E0}" destId="{2D9A5C1B-5BFD-4E3B-995B-503858E1373C}" srcOrd="1" destOrd="0" presId="urn:microsoft.com/office/officeart/2005/8/layout/process1"/>
    <dgm:cxn modelId="{DE46D15F-2273-4A18-B59F-74EAADA01054}" type="presParOf" srcId="{5ECE0FCF-1464-4B57-88E0-8A96943A4951}" destId="{176D1575-9EBB-4DEF-BC19-A471FE5A3300}" srcOrd="0" destOrd="0" presId="urn:microsoft.com/office/officeart/2005/8/layout/process1"/>
    <dgm:cxn modelId="{3978FC64-6629-4E5D-BE5D-416C527104BF}" type="presParOf" srcId="{5ECE0FCF-1464-4B57-88E0-8A96943A4951}" destId="{C5C65924-1FC0-4006-8325-36D1A2D3BCC4}" srcOrd="1" destOrd="0" presId="urn:microsoft.com/office/officeart/2005/8/layout/process1"/>
    <dgm:cxn modelId="{4CE3CE8D-9A59-46D4-9091-4FEA1C2A7E2F}" type="presParOf" srcId="{C5C65924-1FC0-4006-8325-36D1A2D3BCC4}" destId="{B8919B0F-5B53-49B9-A999-47B00978F2B2}" srcOrd="0" destOrd="0" presId="urn:microsoft.com/office/officeart/2005/8/layout/process1"/>
    <dgm:cxn modelId="{B73D3591-3640-429F-956A-C961A55A6034}" type="presParOf" srcId="{5ECE0FCF-1464-4B57-88E0-8A96943A4951}" destId="{E3C00D3D-54FE-42FC-BABB-807951971F0D}" srcOrd="2" destOrd="0" presId="urn:microsoft.com/office/officeart/2005/8/layout/process1"/>
    <dgm:cxn modelId="{09A8FC2E-3C86-45C0-95A8-44ED07760DA9}" type="presParOf" srcId="{5ECE0FCF-1464-4B57-88E0-8A96943A4951}" destId="{28A919D8-AFE3-4DFD-9150-245A53D391DD}" srcOrd="3" destOrd="0" presId="urn:microsoft.com/office/officeart/2005/8/layout/process1"/>
    <dgm:cxn modelId="{A7F90B5E-2C01-43C1-B44F-9AE4B8EB961F}" type="presParOf" srcId="{28A919D8-AFE3-4DFD-9150-245A53D391DD}" destId="{0AE06783-7FE5-4D42-8D74-DFE3889B2166}" srcOrd="0" destOrd="0" presId="urn:microsoft.com/office/officeart/2005/8/layout/process1"/>
    <dgm:cxn modelId="{3A4589F4-4562-4C2A-B790-A7F8D2DBA7C3}" type="presParOf" srcId="{5ECE0FCF-1464-4B57-88E0-8A96943A4951}" destId="{F58B5881-DAC4-4578-B5AF-E0B6490A5649}" srcOrd="4" destOrd="0" presId="urn:microsoft.com/office/officeart/2005/8/layout/process1"/>
    <dgm:cxn modelId="{B064C6BC-45A2-4A3B-A7D6-8D38A241107C}" type="presParOf" srcId="{5ECE0FCF-1464-4B57-88E0-8A96943A4951}" destId="{BFF4A45C-B1EA-4FFD-B889-7F9ACF34170D}" srcOrd="5" destOrd="0" presId="urn:microsoft.com/office/officeart/2005/8/layout/process1"/>
    <dgm:cxn modelId="{DF83E363-7D9A-4E7C-B229-B0FE3F4CCF25}" type="presParOf" srcId="{BFF4A45C-B1EA-4FFD-B889-7F9ACF34170D}" destId="{2D9A5C1B-5BFD-4E3B-995B-503858E1373C}" srcOrd="0" destOrd="0" presId="urn:microsoft.com/office/officeart/2005/8/layout/process1"/>
    <dgm:cxn modelId="{3F01B7BF-7E7C-4B32-9AEB-B89497F49604}" type="presParOf" srcId="{5ECE0FCF-1464-4B57-88E0-8A96943A4951}" destId="{FA4FF0C5-98B4-456F-ADC8-85A13940598B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D1575-9EBB-4DEF-BC19-A471FE5A3300}">
      <dsp:nvSpPr>
        <dsp:cNvPr id="0" name=""/>
        <dsp:cNvSpPr/>
      </dsp:nvSpPr>
      <dsp:spPr>
        <a:xfrm>
          <a:off x="4293" y="559147"/>
          <a:ext cx="1758116" cy="998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Tutores</a:t>
          </a:r>
          <a:endParaRPr lang="en-US" sz="1200" b="1" kern="1200" dirty="0">
            <a:latin typeface="Montserrat" pitchFamily="2" charset="0"/>
          </a:endParaRPr>
        </a:p>
      </dsp:txBody>
      <dsp:txXfrm>
        <a:off x="33551" y="588405"/>
        <a:ext cx="1699600" cy="940429"/>
      </dsp:txXfrm>
    </dsp:sp>
    <dsp:sp modelId="{C5C65924-1FC0-4006-8325-36D1A2D3BCC4}">
      <dsp:nvSpPr>
        <dsp:cNvPr id="0" name=""/>
        <dsp:cNvSpPr/>
      </dsp:nvSpPr>
      <dsp:spPr>
        <a:xfrm>
          <a:off x="1916742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1916742" y="943795"/>
        <a:ext cx="229030" cy="229648"/>
      </dsp:txXfrm>
    </dsp:sp>
    <dsp:sp modelId="{E3C00D3D-54FE-42FC-BABB-807951971F0D}">
      <dsp:nvSpPr>
        <dsp:cNvPr id="0" name=""/>
        <dsp:cNvSpPr/>
      </dsp:nvSpPr>
      <dsp:spPr>
        <a:xfrm>
          <a:off x="2379741" y="559096"/>
          <a:ext cx="1723283" cy="99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Estudiantes</a:t>
          </a:r>
          <a:endParaRPr lang="en-US" sz="1200" b="1" kern="1200" dirty="0">
            <a:latin typeface="Montserrat" pitchFamily="2" charset="0"/>
          </a:endParaRPr>
        </a:p>
      </dsp:txBody>
      <dsp:txXfrm>
        <a:off x="2409002" y="588357"/>
        <a:ext cx="1664761" cy="940524"/>
      </dsp:txXfrm>
    </dsp:sp>
    <dsp:sp modelId="{28A919D8-AFE3-4DFD-9150-245A53D391DD}">
      <dsp:nvSpPr>
        <dsp:cNvPr id="0" name=""/>
        <dsp:cNvSpPr/>
      </dsp:nvSpPr>
      <dsp:spPr>
        <a:xfrm>
          <a:off x="4257357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4257357" y="943795"/>
        <a:ext cx="229030" cy="229648"/>
      </dsp:txXfrm>
    </dsp:sp>
    <dsp:sp modelId="{F58B5881-DAC4-4578-B5AF-E0B6490A5649}">
      <dsp:nvSpPr>
        <dsp:cNvPr id="0" name=""/>
        <dsp:cNvSpPr/>
      </dsp:nvSpPr>
      <dsp:spPr>
        <a:xfrm>
          <a:off x="4720357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Algoritmo de Emparejamiento (Gale – Shapley)</a:t>
          </a:r>
          <a:endParaRPr lang="en-US" sz="1200" b="1" kern="1200" dirty="0">
            <a:latin typeface="Montserrat" pitchFamily="2" charset="0"/>
          </a:endParaRPr>
        </a:p>
      </dsp:txBody>
      <dsp:txXfrm>
        <a:off x="4750021" y="581878"/>
        <a:ext cx="1484002" cy="953482"/>
      </dsp:txXfrm>
    </dsp:sp>
    <dsp:sp modelId="{BFF4A45C-B1EA-4FFD-B889-7F9ACF34170D}">
      <dsp:nvSpPr>
        <dsp:cNvPr id="0" name=""/>
        <dsp:cNvSpPr/>
      </dsp:nvSpPr>
      <dsp:spPr>
        <a:xfrm>
          <a:off x="6418020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6418020" y="943795"/>
        <a:ext cx="229030" cy="229648"/>
      </dsp:txXfrm>
    </dsp:sp>
    <dsp:sp modelId="{FA4FF0C5-98B4-456F-ADC8-85A13940598B}">
      <dsp:nvSpPr>
        <dsp:cNvPr id="0" name=""/>
        <dsp:cNvSpPr/>
      </dsp:nvSpPr>
      <dsp:spPr>
        <a:xfrm>
          <a:off x="6881020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Creación de Grupos de Tutoría</a:t>
          </a:r>
          <a:endParaRPr lang="en-US" sz="1200" b="1" kern="1200" dirty="0">
            <a:latin typeface="Montserrat" pitchFamily="2" charset="0"/>
          </a:endParaRPr>
        </a:p>
      </dsp:txBody>
      <dsp:txXfrm>
        <a:off x="6910684" y="581878"/>
        <a:ext cx="1484002" cy="953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1013317" y="293522"/>
          <a:ext cx="1055848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di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400" b="1" kern="1200" dirty="0">
              <a:latin typeface="Hanken Grotesk" charset="0"/>
            </a:rPr>
            <a:t>Estudiantes</a:t>
          </a:r>
          <a:endParaRPr lang="en-US" sz="1400" b="1" kern="1200" dirty="0">
            <a:latin typeface="Hanken Grotesk" charset="0"/>
          </a:endParaRPr>
        </a:p>
      </dsp:txBody>
      <dsp:txXfrm>
        <a:off x="1013317" y="293522"/>
        <a:ext cx="1055848" cy="712378"/>
      </dsp:txXfrm>
    </dsp:sp>
    <dsp:sp modelId="{20CC23C3-82A2-4690-8D98-E56D8CE17D4E}">
      <dsp:nvSpPr>
        <dsp:cNvPr id="0" name=""/>
        <dsp:cNvSpPr/>
      </dsp:nvSpPr>
      <dsp:spPr>
        <a:xfrm>
          <a:off x="965171" y="862007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873412"/>
        <a:ext cx="1124405" cy="366587"/>
      </dsp:txXfrm>
    </dsp:sp>
    <dsp:sp modelId="{DB8EF109-6283-40D5-9798-F07FB0709674}">
      <dsp:nvSpPr>
        <dsp:cNvPr id="0" name=""/>
        <dsp:cNvSpPr/>
      </dsp:nvSpPr>
      <dsp:spPr>
        <a:xfrm>
          <a:off x="965171" y="1345692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357097"/>
        <a:ext cx="1124405" cy="366587"/>
      </dsp:txXfrm>
    </dsp:sp>
    <dsp:sp modelId="{56AEF8CF-76E9-48A6-A893-A8D4BC929DF3}">
      <dsp:nvSpPr>
        <dsp:cNvPr id="0" name=""/>
        <dsp:cNvSpPr/>
      </dsp:nvSpPr>
      <dsp:spPr>
        <a:xfrm>
          <a:off x="965171" y="1829376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840781"/>
        <a:ext cx="1124405" cy="366587"/>
      </dsp:txXfrm>
    </dsp:sp>
    <dsp:sp modelId="{D667155B-26EB-4F9F-B6A3-8F0EBE54B2D6}">
      <dsp:nvSpPr>
        <dsp:cNvPr id="0" name=""/>
        <dsp:cNvSpPr/>
      </dsp:nvSpPr>
      <dsp:spPr>
        <a:xfrm>
          <a:off x="965171" y="2313060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324465"/>
        <a:ext cx="1124405" cy="366587"/>
      </dsp:txXfrm>
    </dsp:sp>
    <dsp:sp modelId="{2C7562F5-ED7C-401B-A4DA-4AE464A219B9}">
      <dsp:nvSpPr>
        <dsp:cNvPr id="0" name=""/>
        <dsp:cNvSpPr/>
      </dsp:nvSpPr>
      <dsp:spPr>
        <a:xfrm>
          <a:off x="965171" y="2796744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808149"/>
        <a:ext cx="1124405" cy="36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918224" y="293522"/>
          <a:ext cx="956765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di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b="1" kern="1200" dirty="0">
              <a:latin typeface="Hanken Grotesk" charset="0"/>
            </a:rPr>
            <a:t>Tutores</a:t>
          </a:r>
          <a:endParaRPr lang="en-US" sz="1800" b="1" kern="1200" dirty="0">
            <a:latin typeface="Hanken Grotesk" charset="0"/>
          </a:endParaRPr>
        </a:p>
      </dsp:txBody>
      <dsp:txXfrm>
        <a:off x="918224" y="293522"/>
        <a:ext cx="956765" cy="712378"/>
      </dsp:txXfrm>
    </dsp:sp>
    <dsp:sp modelId="{20CC23C3-82A2-4690-8D98-E56D8CE17D4E}">
      <dsp:nvSpPr>
        <dsp:cNvPr id="0" name=""/>
        <dsp:cNvSpPr/>
      </dsp:nvSpPr>
      <dsp:spPr>
        <a:xfrm>
          <a:off x="874597" y="862007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873412"/>
        <a:ext cx="1016747" cy="366587"/>
      </dsp:txXfrm>
    </dsp:sp>
    <dsp:sp modelId="{DB8EF109-6283-40D5-9798-F07FB0709674}">
      <dsp:nvSpPr>
        <dsp:cNvPr id="0" name=""/>
        <dsp:cNvSpPr/>
      </dsp:nvSpPr>
      <dsp:spPr>
        <a:xfrm>
          <a:off x="874597" y="1345692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357097"/>
        <a:ext cx="1016747" cy="366587"/>
      </dsp:txXfrm>
    </dsp:sp>
    <dsp:sp modelId="{56AEF8CF-76E9-48A6-A893-A8D4BC929DF3}">
      <dsp:nvSpPr>
        <dsp:cNvPr id="0" name=""/>
        <dsp:cNvSpPr/>
      </dsp:nvSpPr>
      <dsp:spPr>
        <a:xfrm>
          <a:off x="874597" y="1829376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840781"/>
        <a:ext cx="1016747" cy="366587"/>
      </dsp:txXfrm>
    </dsp:sp>
    <dsp:sp modelId="{D667155B-26EB-4F9F-B6A3-8F0EBE54B2D6}">
      <dsp:nvSpPr>
        <dsp:cNvPr id="0" name=""/>
        <dsp:cNvSpPr/>
      </dsp:nvSpPr>
      <dsp:spPr>
        <a:xfrm>
          <a:off x="874597" y="2313060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324465"/>
        <a:ext cx="1016747" cy="366587"/>
      </dsp:txXfrm>
    </dsp:sp>
    <dsp:sp modelId="{2C7562F5-ED7C-401B-A4DA-4AE464A219B9}">
      <dsp:nvSpPr>
        <dsp:cNvPr id="0" name=""/>
        <dsp:cNvSpPr/>
      </dsp:nvSpPr>
      <dsp:spPr>
        <a:xfrm>
          <a:off x="874597" y="2796744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808149"/>
        <a:ext cx="1016747" cy="366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29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5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0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7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09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40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93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56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7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0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1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9.png"/><Relationship Id="rId21" Type="http://schemas.openxmlformats.org/officeDocument/2006/relationships/diagramColors" Target="../diagrams/colors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.xml"/><Relationship Id="rId17" Type="http://schemas.microsoft.com/office/2007/relationships/diagramDrawing" Target="../diagrams/drawing3.xml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9.png"/><Relationship Id="rId10" Type="http://schemas.openxmlformats.org/officeDocument/2006/relationships/diagramLayout" Target="../diagrams/layout2.xml"/><Relationship Id="rId19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ohel.batista@utp.ac.p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274410" y="1663443"/>
            <a:ext cx="659517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Emparejamiento Aproximado entre Estudiantes y Tutores en las Intervenciones Educativas de la Fundación Ayudinga</a:t>
            </a:r>
            <a:endParaRPr sz="24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799460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  <a:r>
              <a:rPr lang="en" sz="1600" dirty="0">
                <a:latin typeface="Hanken Grotesk"/>
                <a:ea typeface="Hanken Grotesk"/>
                <a:cs typeface="Hanken Grotesk"/>
                <a:sym typeface="Hanken Grotesk"/>
              </a:rPr>
              <a:t>: Johel Heraclio Batista Cárdenas | 8-914-587</a:t>
            </a: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DBD00869-68EB-B1D4-A263-AB2DBE6619AA}"/>
              </a:ext>
            </a:extLst>
          </p:cNvPr>
          <p:cNvSpPr txBox="1">
            <a:spLocks/>
          </p:cNvSpPr>
          <p:nvPr/>
        </p:nvSpPr>
        <p:spPr>
          <a:xfrm>
            <a:off x="1087125" y="3275260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600" b="1" dirty="0" err="1"/>
              <a:t>Asesor</a:t>
            </a:r>
            <a:r>
              <a:rPr lang="en-US" sz="1600" dirty="0"/>
              <a:t>: Víctor López Cabrera, </a:t>
            </a:r>
            <a:r>
              <a:rPr lang="en-US" sz="1600" dirty="0" err="1"/>
              <a:t>MsC</a:t>
            </a:r>
            <a:r>
              <a:rPr lang="en-US" sz="1600" dirty="0"/>
              <a:t>.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274409" y="521671"/>
            <a:ext cx="6595178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sz="1800" b="1" dirty="0" err="1"/>
              <a:t>Sustentación</a:t>
            </a:r>
            <a:r>
              <a:rPr lang="en-US" sz="1800" b="1" dirty="0"/>
              <a:t> del </a:t>
            </a:r>
            <a:r>
              <a:rPr lang="en-US" sz="1800" b="1" dirty="0" err="1"/>
              <a:t>Trabajo</a:t>
            </a:r>
            <a:r>
              <a:rPr lang="en-US" sz="1800" b="1" dirty="0"/>
              <a:t> de </a:t>
            </a:r>
            <a:r>
              <a:rPr lang="en-US" sz="1800" b="1" dirty="0" err="1"/>
              <a:t>Graduación</a:t>
            </a:r>
            <a:r>
              <a:rPr lang="en-US" sz="1800" b="1" dirty="0"/>
              <a:t> para </a:t>
            </a:r>
            <a:r>
              <a:rPr lang="en-US" sz="1800" b="1" dirty="0" err="1"/>
              <a:t>optar</a:t>
            </a:r>
            <a:r>
              <a:rPr lang="en-US" sz="1800" b="1" dirty="0"/>
              <a:t> </a:t>
            </a:r>
            <a:r>
              <a:rPr lang="en-US" sz="1800" b="1" dirty="0" err="1"/>
              <a:t>por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</a:t>
            </a:r>
            <a:r>
              <a:rPr lang="en-US" sz="1800" b="1" dirty="0" err="1"/>
              <a:t>título</a:t>
            </a:r>
            <a:r>
              <a:rPr lang="en-US" sz="1800" b="1" dirty="0"/>
              <a:t> de </a:t>
            </a:r>
            <a:r>
              <a:rPr lang="en-US" sz="1800" b="1" dirty="0" err="1"/>
              <a:t>Licenciado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Ingeniería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Sistemas</a:t>
            </a:r>
            <a:r>
              <a:rPr lang="en-US" sz="1800" b="1" dirty="0"/>
              <a:t> de </a:t>
            </a:r>
            <a:r>
              <a:rPr lang="en-US" sz="1800" b="1" dirty="0" err="1"/>
              <a:t>Información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1961494" y="3977230"/>
            <a:ext cx="5221009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600" b="1" dirty="0"/>
              <a:t>Universidad Tecnológica de Panamá</a:t>
            </a:r>
          </a:p>
          <a:p>
            <a:pPr marL="0" indent="0" algn="ctr"/>
            <a:r>
              <a:rPr lang="es-PA" sz="1600" b="1" dirty="0"/>
              <a:t>Facultad de Ingeniería en Sistemas Computacionales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1582864" y="1027194"/>
            <a:ext cx="3970800" cy="2780753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227215" y="249265"/>
            <a:ext cx="868957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 | #PilandoAndo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725242" y="1385811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images on the screen with your own work. Just right-click on them and select “Replace image”</a:t>
            </a:r>
            <a:endParaRPr dirty="0"/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777435" y="1275794"/>
            <a:ext cx="3575855" cy="2069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594795" y="2597211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 rotWithShape="1">
          <a:blip r:embed="rId4"/>
          <a:srcRect t="2093" b="2093"/>
          <a:stretch/>
        </p:blipFill>
        <p:spPr>
          <a:xfrm>
            <a:off x="671010" y="2727325"/>
            <a:ext cx="759424" cy="1358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24B69ACD-2186-E25B-E6D3-9B4627B9B85A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dirty="0"/>
              <a:t>Disponible en: </a:t>
            </a:r>
            <a:r>
              <a:rPr lang="es-PA" sz="1200" i="1" dirty="0"/>
              <a:t>pilandoando.org</a:t>
            </a:r>
            <a:endParaRPr lang="en-US" sz="120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20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Relación Estudiante - Tutor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/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1600" i="1" dirty="0">
                    <a:latin typeface="Hanken Grotesk" charset="0"/>
                  </a:rPr>
                  <a:t>No todos los elementos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i="1" dirty="0">
                    <a:latin typeface="Hanken Grotesk" charset="0"/>
                  </a:rPr>
                  <a:t>están relacionados con un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600" b="1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blipFill>
                <a:blip r:embed="rId3"/>
                <a:stretch>
                  <a:fillRect l="-3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/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blipFill>
                <a:blip r:embed="rId22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/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blipFill>
                <a:blip r:embed="rId23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E5BE5-8970-1459-4E2A-2A53C57417FE}"/>
              </a:ext>
            </a:extLst>
          </p:cNvPr>
          <p:cNvCxnSpPr>
            <a:cxnSpLocks/>
          </p:cNvCxnSpPr>
          <p:nvPr/>
        </p:nvCxnSpPr>
        <p:spPr>
          <a:xfrm flipV="1">
            <a:off x="3883295" y="2145029"/>
            <a:ext cx="1320337" cy="4267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55CF58-4624-C6FC-02F0-C854A27FCEFA}"/>
              </a:ext>
            </a:extLst>
          </p:cNvPr>
          <p:cNvCxnSpPr>
            <a:cxnSpLocks/>
          </p:cNvCxnSpPr>
          <p:nvPr/>
        </p:nvCxnSpPr>
        <p:spPr>
          <a:xfrm flipV="1">
            <a:off x="3883295" y="2003922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52724-2BFD-B6B8-D328-01A12FA9D6FE}"/>
              </a:ext>
            </a:extLst>
          </p:cNvPr>
          <p:cNvCxnSpPr>
            <a:cxnSpLocks/>
          </p:cNvCxnSpPr>
          <p:nvPr/>
        </p:nvCxnSpPr>
        <p:spPr>
          <a:xfrm>
            <a:off x="3923011" y="2003922"/>
            <a:ext cx="1280621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998286-AB58-78AB-6AE8-C924378CE636}"/>
              </a:ext>
            </a:extLst>
          </p:cNvPr>
          <p:cNvCxnSpPr>
            <a:cxnSpLocks/>
          </p:cNvCxnSpPr>
          <p:nvPr/>
        </p:nvCxnSpPr>
        <p:spPr>
          <a:xfrm flipV="1">
            <a:off x="3903152" y="3064843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58FC6-3001-3AD1-D5E5-D84906A3CE6A}"/>
              </a:ext>
            </a:extLst>
          </p:cNvPr>
          <p:cNvCxnSpPr>
            <a:cxnSpLocks/>
          </p:cNvCxnSpPr>
          <p:nvPr/>
        </p:nvCxnSpPr>
        <p:spPr>
          <a:xfrm>
            <a:off x="3923011" y="3562713"/>
            <a:ext cx="13123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/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𝐞𝐢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blipFill>
                <a:blip r:embed="rId24"/>
                <a:stretch>
                  <a:fillRect l="-292" t="-1382" r="-29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/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𝒕𝒋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blipFill>
                <a:blip r:embed="rId25"/>
                <a:stretch>
                  <a:fillRect t="-1357" r="-2616" b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80548" y="237333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blipFill>
                <a:blip r:embed="rId3"/>
                <a:stretch>
                  <a:fillRect r="-1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/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Variable binaria que indica si el estudiante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b="1" dirty="0">
                    <a:effectLst/>
                    <a:latin typeface="Hanken Grotesk" charset="0"/>
                    <a:ea typeface="DengXian" panose="02010600030101010101" pitchFamily="2" charset="-122"/>
                  </a:rPr>
                  <a:t> </a:t>
                </a:r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es emparejado con el tutor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.</a:t>
                </a:r>
                <a:endParaRPr lang="en-PA" sz="1600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blipFill>
                <a:blip r:embed="rId4"/>
                <a:stretch>
                  <a:fillRect l="-114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240137" y="2235191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𝒊𝒋</m:t>
                        </m:r>
                      </m:sub>
                    </m:sSub>
                    <m:r>
                      <a:rPr lang="es-PA" sz="16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 sido emparejado con el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𝐱</m:t>
                        </m:r>
                      </m:e>
                      <m:sub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𝐢𝐣</m:t>
                        </m:r>
                      </m:sub>
                    </m:sSub>
                    <m:r>
                      <a:rPr lang="es-PA" sz="16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r>
                  <a:rPr lang="es-ES" sz="1600" dirty="0">
                    <a:latin typeface="Hanken Grotesk" charset="0"/>
                    <a:ea typeface="DengXian" panose="02010600030101010101" pitchFamily="2" charset="-122"/>
                  </a:rPr>
                  <a:t> ninguno de los dos ha sido emparejado.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blipFill>
                <a:blip r:embed="rId5"/>
                <a:stretch>
                  <a:fillRect l="-880" t="-889" r="-10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PA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blipFill>
                <a:blip r:embed="rId6"/>
                <a:stretch>
                  <a:fillRect l="-2500" r="-1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Grado de preferencia que tiene un estudiante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hacia un tutor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blipFill>
                <a:blip r:embed="rId7"/>
                <a:stretch>
                  <a:fillRect l="-11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658403" y="2061403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/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</a:rPr>
                  <a:t>Compatibilidad entre los estilos de aprendizaje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/>
                        </m:ctrlPr>
                      </m:sSubPr>
                      <m:e>
                        <m:r>
                          <a:rPr lang="es-PA" sz="1600" b="1" i="1"/>
                          <m:t>𝑺</m:t>
                        </m:r>
                      </m:e>
                      <m:sub>
                        <m:r>
                          <a:rPr lang="es-PA" sz="1600" b="1" i="1"/>
                          <m:t>𝑬𝒊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 de un estudiante y los estilos de enseñanza de un tutor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/>
                        </m:ctrlPr>
                      </m:sSubPr>
                      <m:e>
                        <m:r>
                          <a:rPr lang="es-PA" sz="1600" b="1" i="1"/>
                          <m:t>𝑺</m:t>
                        </m:r>
                      </m:e>
                      <m:sub>
                        <m:r>
                          <a:rPr lang="es-PA" sz="1600" b="1" i="1"/>
                          <m:t>𝑻𝒋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blipFill>
                <a:blip r:embed="rId8"/>
                <a:stretch>
                  <a:fillRect l="-824" t="-2143" r="-824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445846"/>
                <a:ext cx="3432902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𝑬</m:t>
                          </m:r>
                        </m:sub>
                      </m:sSub>
                      <m:r>
                        <a:rPr lang="es-PA" sz="1600" b="1" i="1"/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/>
                          </m:ctrlPr>
                        </m:naryPr>
                        <m:sub/>
                        <m:sup/>
                        <m:e>
                          <m:r>
                            <a:rPr lang="es-PA" sz="1600" b="1" i="1"/>
                            <m:t>𝒊</m:t>
                          </m:r>
                          <m:r>
                            <a:rPr lang="es-PA" sz="1600" b="1" i="1"/>
                            <m:t> ∈</m:t>
                          </m:r>
                          <m:r>
                            <a:rPr lang="es-PA" sz="1600" b="1" i="1"/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/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/>
                                <m:t>𝒋</m:t>
                              </m:r>
                              <m:r>
                                <a:rPr lang="es-PA" sz="1600" b="1" i="1"/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/>
                                  </m:ctrlPr>
                                </m:sSupPr>
                                <m:e>
                                  <m:r>
                                    <a:rPr lang="es-PA" sz="1600" b="1" i="1"/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/>
                                      </m:ctrlPr>
                                    </m:sSubPr>
                                    <m:e>
                                      <m:r>
                                        <a:rPr lang="es-PA" sz="1600" b="1" i="1"/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/>
                                        <m:t>𝒊𝒋</m:t>
                                      </m:r>
                                      <m:r>
                                        <a:rPr lang="es-PA" sz="1600" b="1" i="1"/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/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/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/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445846"/>
                <a:ext cx="3432902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1988556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623452" y="2779554"/>
                <a:ext cx="3658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Calcula la sumatoria de las compatibilidades entre los estilos de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con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2" y="2779554"/>
                <a:ext cx="3658087" cy="1077218"/>
              </a:xfrm>
              <a:prstGeom prst="rect">
                <a:avLst/>
              </a:prstGeom>
              <a:blipFill>
                <a:blip r:embed="rId4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54419" y="1491882"/>
                <a:ext cx="3507447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𝑻</m:t>
                          </m:r>
                        </m:sub>
                      </m:sSub>
                      <m:r>
                        <a:rPr lang="es-PA" sz="1600" b="1" i="1"/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/>
                          </m:ctrlPr>
                        </m:naryPr>
                        <m:sub/>
                        <m:sup/>
                        <m:e>
                          <m:r>
                            <a:rPr lang="es-PA" sz="1600" b="1" i="1"/>
                            <m:t>𝒊</m:t>
                          </m:r>
                          <m:r>
                            <a:rPr lang="es-PA" sz="1600" b="1" i="1"/>
                            <m:t> ∈</m:t>
                          </m:r>
                          <m:r>
                            <a:rPr lang="es-PA" sz="1600" b="1" i="1"/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/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/>
                                <m:t>𝒋</m:t>
                              </m:r>
                              <m:r>
                                <a:rPr lang="es-PA" sz="1600" b="1" i="1"/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/>
                                  </m:ctrlPr>
                                </m:sSupPr>
                                <m:e>
                                  <m:r>
                                    <a:rPr lang="es-PA" sz="1600" b="1" i="1"/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/>
                                      </m:ctrlPr>
                                    </m:sSubPr>
                                    <m:e>
                                      <m:r>
                                        <a:rPr lang="es-PA" sz="1600" b="1" i="1"/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/>
                                        <m:t>𝒊𝒋</m:t>
                                      </m:r>
                                      <m:r>
                                        <a:rPr lang="es-PA" sz="1600" b="1" i="1"/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/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/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/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19" y="1491882"/>
                <a:ext cx="350744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DD36B2-5EE9-5C58-44D1-2A4A680655EC}"/>
              </a:ext>
            </a:extLst>
          </p:cNvPr>
          <p:cNvSpPr txBox="1"/>
          <p:nvPr/>
        </p:nvSpPr>
        <p:spPr>
          <a:xfrm>
            <a:off x="4773705" y="2766765"/>
            <a:ext cx="3658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Similar, calcula la sumatoria de las compatibilidades entre los estilos del aprendizaje de un estudiante i y los estilos de enseñanza de un tutor j.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08142" y="207915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445846"/>
                <a:ext cx="3432902" cy="62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s-PA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dirty="0">
                    <a:latin typeface="Hanken Grotesk" charset="0"/>
                  </a:rPr>
                  <a:t>, </a:t>
                </a:r>
                <a:r>
                  <a:rPr lang="en-US" sz="1600" dirty="0" err="1">
                    <a:latin typeface="Hanken Grotesk" charset="0"/>
                  </a:rPr>
                  <a:t>si</a:t>
                </a:r>
                <a:r>
                  <a:rPr lang="en-US" sz="1600" dirty="0">
                    <a:latin typeface="Hanken Grotesk" charset="0"/>
                  </a:rPr>
                  <a:t> no hay </a:t>
                </a:r>
                <a:r>
                  <a:rPr lang="en-US" sz="1600" dirty="0" err="1">
                    <a:latin typeface="Hanken Grotesk" charset="0"/>
                  </a:rPr>
                  <a:t>compatibilidad</a:t>
                </a:r>
                <a:r>
                  <a:rPr lang="en-US" sz="1600" dirty="0">
                    <a:latin typeface="Hanken Grotesk" charset="0"/>
                  </a:rPr>
                  <a:t>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𝑒𝑖</m:t>
                        </m:r>
                      </m:sub>
                    </m:sSub>
                  </m:oMath>
                </a14:m>
                <a:r>
                  <a:rPr lang="en-US" sz="1600" dirty="0">
                    <a:latin typeface="Hanken Grotesk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PA" sz="1600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445846"/>
                <a:ext cx="3432902" cy="627864"/>
              </a:xfrm>
              <a:prstGeom prst="rect">
                <a:avLst/>
              </a:prstGeom>
              <a:blipFill>
                <a:blip r:embed="rId3"/>
                <a:stretch>
                  <a:fillRect t="-1942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207371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31D03F-B53B-B7AA-8DF6-B59A7E231829}"/>
              </a:ext>
            </a:extLst>
          </p:cNvPr>
          <p:cNvSpPr txBox="1"/>
          <p:nvPr/>
        </p:nvSpPr>
        <p:spPr>
          <a:xfrm>
            <a:off x="593610" y="2836082"/>
            <a:ext cx="34329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Solo serán permitidos los emparejamientos en caso de que exista compatibilidad entre los estilos de aprendizaje y enseñanza.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70555" y="1842575"/>
                <a:ext cx="35074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/>
                        <m:t>𝑴</m:t>
                      </m:r>
                      <m:r>
                        <a:rPr lang="es-PA" sz="1600" b="1" i="1"/>
                        <m:t>á</m:t>
                      </m:r>
                      <m:r>
                        <a:rPr lang="es-PA" sz="1600" b="1" i="1"/>
                        <m:t>𝒙</m:t>
                      </m:r>
                      <m:r>
                        <a:rPr lang="es-PA" sz="1600" b="1" i="1"/>
                        <m:t> </m:t>
                      </m:r>
                      <m:r>
                        <a:rPr lang="es-PA" sz="1600" b="1" i="1"/>
                        <m:t>𝒁</m:t>
                      </m:r>
                      <m:r>
                        <a:rPr lang="es-PA" sz="1600" b="1" i="1"/>
                        <m:t>= </m:t>
                      </m:r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𝑬</m:t>
                          </m:r>
                        </m:sub>
                      </m:sSub>
                      <m:r>
                        <a:rPr lang="es-PA" sz="1600" b="1" i="1"/>
                        <m:t>+ </m:t>
                      </m:r>
                      <m:r>
                        <a:rPr lang="es-PA" sz="1600" b="1" i="1"/>
                        <m:t>𝑭</m:t>
                      </m:r>
                      <m:sSub>
                        <m:sSubPr>
                          <m:ctrlPr>
                            <a:rPr lang="en-US" sz="1600" b="1" i="1"/>
                          </m:ctrlPr>
                        </m:sSubPr>
                        <m:e>
                          <m:r>
                            <a:rPr lang="es-PA" sz="1600" b="1" i="1"/>
                            <m:t>𝑷</m:t>
                          </m:r>
                        </m:e>
                        <m:sub>
                          <m:r>
                            <a:rPr lang="es-PA" sz="1600" b="1" i="1"/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55" y="1842575"/>
                <a:ext cx="35074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DD36B2-5EE9-5C58-44D1-2A4A680655EC}"/>
              </a:ext>
            </a:extLst>
          </p:cNvPr>
          <p:cNvSpPr txBox="1"/>
          <p:nvPr/>
        </p:nvSpPr>
        <p:spPr>
          <a:xfrm>
            <a:off x="5623560" y="3036137"/>
            <a:ext cx="1960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A" sz="1600" i="1" dirty="0">
                <a:latin typeface="Hanken Grotesk" charset="0"/>
                <a:ea typeface="DengXian" panose="02010600030101010101" pitchFamily="2" charset="-122"/>
              </a:rPr>
              <a:t>Función Objetivo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24278" y="2267965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AFDC-6DF2-A266-C6BA-E26401E8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11817"/>
              </p:ext>
            </p:extLst>
          </p:nvPr>
        </p:nvGraphicFramePr>
        <p:xfrm>
          <a:off x="1079404" y="946188"/>
          <a:ext cx="3331232" cy="3479911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1665616">
                  <a:extLst>
                    <a:ext uri="{9D8B030D-6E8A-4147-A177-3AD203B41FA5}">
                      <a16:colId xmlns:a16="http://schemas.microsoft.com/office/drawing/2014/main" val="2656700042"/>
                    </a:ext>
                  </a:extLst>
                </a:gridCol>
                <a:gridCol w="1665616">
                  <a:extLst>
                    <a:ext uri="{9D8B030D-6E8A-4147-A177-3AD203B41FA5}">
                      <a16:colId xmlns:a16="http://schemas.microsoft.com/office/drawing/2014/main" val="1391442153"/>
                    </a:ext>
                  </a:extLst>
                </a:gridCol>
              </a:tblGrid>
              <a:tr h="4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del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Estudiante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Aprendizaje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993520259"/>
                  </a:ext>
                </a:extLst>
              </a:tr>
              <a:tr h="337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Marcelo Hernández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340169774"/>
                  </a:ext>
                </a:extLst>
              </a:tr>
              <a:tr h="303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Sofía Martínez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24340738"/>
                  </a:ext>
                </a:extLst>
              </a:tr>
              <a:tr h="251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Antonio Ruíz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119249553"/>
                  </a:ext>
                </a:extLst>
              </a:tr>
              <a:tr h="25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Camila Gómez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103153343"/>
                  </a:ext>
                </a:extLst>
              </a:tr>
              <a:tr h="287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Ricardo Jiménez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80782708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Vanessa López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1201044"/>
                  </a:ext>
                </a:extLst>
              </a:tr>
              <a:tr h="30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Javier Solís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5588684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Esperanza Reyes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019205313"/>
                  </a:ext>
                </a:extLst>
              </a:tr>
              <a:tr h="3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Mateo Ortiz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1775164384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Valeria Pérez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88183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81217-B336-682C-DA49-FBE66946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429730"/>
              </p:ext>
            </p:extLst>
          </p:nvPr>
        </p:nvGraphicFramePr>
        <p:xfrm>
          <a:off x="5405717" y="1242319"/>
          <a:ext cx="2786232" cy="279718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1393116">
                  <a:extLst>
                    <a:ext uri="{9D8B030D-6E8A-4147-A177-3AD203B41FA5}">
                      <a16:colId xmlns:a16="http://schemas.microsoft.com/office/drawing/2014/main" val="3980088612"/>
                    </a:ext>
                  </a:extLst>
                </a:gridCol>
                <a:gridCol w="1393116">
                  <a:extLst>
                    <a:ext uri="{9D8B030D-6E8A-4147-A177-3AD203B41FA5}">
                      <a16:colId xmlns:a16="http://schemas.microsoft.com/office/drawing/2014/main" val="3333924772"/>
                    </a:ext>
                  </a:extLst>
                </a:gridCol>
              </a:tblGrid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del Tutor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Enseñanza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882585564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Óscar Ramírez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3753578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Patricia González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392048352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Jorge Mendoza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4135736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Irene Sandoval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41216985"/>
                  </a:ext>
                </a:extLst>
              </a:tr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Miguel Ángel López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47257252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Carolina Herrera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267568449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Ricardo Nuñez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Autoridad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Formal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958277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/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blipFill>
                <a:blip r:embed="rId3"/>
                <a:stretch>
                  <a:fillRect l="-78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/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blipFill>
                <a:blip r:embed="rId4"/>
                <a:stretch>
                  <a:fillRect l="-81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2" name="Google Shape;845;p59">
            <a:extLst>
              <a:ext uri="{FF2B5EF4-FFF2-40B4-BE49-F238E27FC236}">
                <a16:creationId xmlns:a16="http://schemas.microsoft.com/office/drawing/2014/main" id="{86998DFD-2AF7-3FBD-B811-61131B4361F5}"/>
              </a:ext>
            </a:extLst>
          </p:cNvPr>
          <p:cNvSpPr txBox="1">
            <a:spLocks/>
          </p:cNvSpPr>
          <p:nvPr/>
        </p:nvSpPr>
        <p:spPr>
          <a:xfrm>
            <a:off x="395344" y="965644"/>
            <a:ext cx="8353312" cy="37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A" sz="1600" dirty="0">
                <a:latin typeface="Hanken Grotesk" charset="0"/>
              </a:rPr>
              <a:t>Inicialmente, todos los estudiantes y tutores se encuentran libres y no están emparejados</a:t>
            </a:r>
            <a:endParaRPr lang="en-US" sz="16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Estudiantes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2132703" y="4296952"/>
            <a:ext cx="4878593" cy="57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Mientras aumente el tamaño del grupo de tutoría, mayor cantidad de estudiantes son emparejados.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754468"/>
              </p:ext>
            </p:extLst>
          </p:nvPr>
        </p:nvGraphicFramePr>
        <p:xfrm>
          <a:off x="1520168" y="911631"/>
          <a:ext cx="6103664" cy="317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/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=210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9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Tutores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946956" y="4230264"/>
            <a:ext cx="5250083" cy="57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Relación de inversa proporcionalidad entre el tamaño del grupo de tutoría y los tutores emparejados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687120"/>
              </p:ext>
            </p:extLst>
          </p:nvPr>
        </p:nvGraphicFramePr>
        <p:xfrm>
          <a:off x="1765197" y="844040"/>
          <a:ext cx="5613603" cy="338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/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9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75887" y="21419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Informe del Sistema de Gestión Educativa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0D5EB-D7C1-4B3D-80E1-C46AFA7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" y="844040"/>
            <a:ext cx="3583467" cy="402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3ED04-AFDE-6EC9-FCDB-641BFA90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4" y="921283"/>
            <a:ext cx="4439187" cy="33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8278" y="2467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#PilandoAndo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098326" y="1207750"/>
            <a:ext cx="2949804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Tutorías Masivas y Libres de Matemáticas, nacido en 2020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094378" y="2051967"/>
            <a:ext cx="33838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Estudiantes entre 16-20 años que toman el examen de admisión PAA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094378" y="3740993"/>
            <a:ext cx="3447194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Convocatoria a través de las redes sociales de Fundación Ayudinga y el Canal de Panamá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5145800" y="2952548"/>
            <a:ext cx="3660152" cy="58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Tendencia determinística hacia la búsqueda de "la respuesta correcta".</a:t>
            </a:r>
          </a:p>
        </p:txBody>
      </p:sp>
      <p:sp>
        <p:nvSpPr>
          <p:cNvPr id="624" name="Google Shape;624;p51"/>
          <p:cNvSpPr txBox="1"/>
          <p:nvPr/>
        </p:nvSpPr>
        <p:spPr>
          <a:xfrm>
            <a:off x="665800" y="2586275"/>
            <a:ext cx="137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Contexto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884875" y="132264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Formato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884875" y="216636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Público Objetivo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884875" y="301007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2884875" y="385379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stCxn id="624" idx="3"/>
            <a:endCxn id="625" idx="1"/>
          </p:cNvCxnSpPr>
          <p:nvPr/>
        </p:nvCxnSpPr>
        <p:spPr>
          <a:xfrm rot="10800000" flipH="1">
            <a:off x="2040700" y="15596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stCxn id="624" idx="3"/>
            <a:endCxn id="626" idx="1"/>
          </p:cNvCxnSpPr>
          <p:nvPr/>
        </p:nvCxnSpPr>
        <p:spPr>
          <a:xfrm rot="10800000" flipH="1">
            <a:off x="2040700" y="24035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2040700" y="28253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>
            <a:stCxn id="624" idx="3"/>
            <a:endCxn id="628" idx="1"/>
          </p:cNvCxnSpPr>
          <p:nvPr/>
        </p:nvCxnSpPr>
        <p:spPr>
          <a:xfrm>
            <a:off x="2040700" y="28253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95870" y="1996617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68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4290" y="1616717"/>
            <a:ext cx="767541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¡Gracias por su Atención!</a:t>
            </a:r>
            <a:endParaRPr sz="4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623299" y="308763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Hanken Grotesk"/>
                <a:ea typeface="Hanken Grotesk"/>
                <a:cs typeface="Hanken Grotesk"/>
                <a:sym typeface="Hanken Grotesk"/>
              </a:rPr>
              <a:t>Correspondencia a: </a:t>
            </a:r>
            <a:r>
              <a:rPr lang="en" sz="1800" dirty="0">
                <a:latin typeface="Hanken Grotesk"/>
                <a:ea typeface="Hanken Grotesk"/>
                <a:cs typeface="Hanken Grotesk"/>
                <a:sym typeface="Hanken Grotesk"/>
              </a:rPr>
              <a:t>Johel Heraclio Batista Cárdenas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</a:t>
            </a:r>
            <a:r>
              <a:rPr lang="en" sz="1800" dirty="0">
                <a:hlinkClick r:id="rId3"/>
              </a:rPr>
              <a:t>johel.batista@utp.ac.pa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+507 6920-4843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fisc.utp.ac.pa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623299" y="521671"/>
            <a:ext cx="5897400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800" b="1" dirty="0"/>
              <a:t>Universidad Tecnológica de Panamá</a:t>
            </a:r>
          </a:p>
          <a:p>
            <a:pPr marL="0" indent="0" algn="ctr"/>
            <a:r>
              <a:rPr lang="es-PA" sz="1800" b="1" dirty="0"/>
              <a:t>Facultad de Ingeniería en Sistemas Computacionales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737062" y="4688378"/>
            <a:ext cx="7675418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i="1" dirty="0"/>
              <a:t>Licencia Creative </a:t>
            </a:r>
            <a:r>
              <a:rPr lang="es-PA" sz="1200" i="1" dirty="0" err="1"/>
              <a:t>Commons</a:t>
            </a:r>
            <a:r>
              <a:rPr lang="es-PA" sz="1200" i="1" dirty="0"/>
              <a:t> Atribución-</a:t>
            </a:r>
            <a:r>
              <a:rPr lang="es-PA" sz="1200" i="1" dirty="0" err="1"/>
              <a:t>NoComercial</a:t>
            </a:r>
            <a:r>
              <a:rPr lang="es-PA" sz="1200" i="1" dirty="0"/>
              <a:t> 4.0 Internacional (CC BY-NC 4.0 DEED)</a:t>
            </a:r>
            <a:endParaRPr lang="en-US" sz="1200" i="1" dirty="0"/>
          </a:p>
        </p:txBody>
      </p:sp>
      <p:pic>
        <p:nvPicPr>
          <p:cNvPr id="6" name="Picture 5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594437B9-2F8B-C6D8-D91F-6C4F08FD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768332"/>
            <a:ext cx="556343" cy="1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Previo de #PilandoAndo</a:t>
            </a:r>
            <a:endParaRPr dirty="0"/>
          </a:p>
        </p:txBody>
      </p:sp>
      <p:pic>
        <p:nvPicPr>
          <p:cNvPr id="2" name="Picture 1" descr="A white square with black arrows&#10;&#10;Description automatically generated">
            <a:extLst>
              <a:ext uri="{FF2B5EF4-FFF2-40B4-BE49-F238E27FC236}">
                <a16:creationId xmlns:a16="http://schemas.microsoft.com/office/drawing/2014/main" id="{DFCC0527-F26E-FBC9-3E7B-51ED63D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80" y="1246837"/>
            <a:ext cx="6646837" cy="918556"/>
          </a:xfrm>
          <a:prstGeom prst="rect">
            <a:avLst/>
          </a:prstGeom>
        </p:spPr>
      </p:pic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BDFE771A-B260-F5FF-9E4C-59B8F5790FE1}"/>
              </a:ext>
            </a:extLst>
          </p:cNvPr>
          <p:cNvSpPr txBox="1">
            <a:spLocks/>
          </p:cNvSpPr>
          <p:nvPr/>
        </p:nvSpPr>
        <p:spPr>
          <a:xfrm>
            <a:off x="4084315" y="3855431"/>
            <a:ext cx="3160957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Demanda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Estudiantes</a:t>
            </a:r>
            <a:r>
              <a:rPr lang="en-US" sz="1800" dirty="0">
                <a:latin typeface="Hanken Grotesk" charset="0"/>
              </a:rPr>
              <a:t> se </a:t>
            </a:r>
            <a:r>
              <a:rPr lang="en-US" sz="1800" dirty="0" err="1">
                <a:latin typeface="Hanken Grotesk" charset="0"/>
              </a:rPr>
              <a:t>ajusta</a:t>
            </a:r>
            <a:r>
              <a:rPr lang="en-US" sz="1800" dirty="0">
                <a:latin typeface="Hanken Grotesk" charset="0"/>
              </a:rPr>
              <a:t> a la </a:t>
            </a:r>
            <a:r>
              <a:rPr lang="en-US" sz="1800" dirty="0" err="1">
                <a:latin typeface="Hanken Grotesk" charset="0"/>
              </a:rPr>
              <a:t>Oferta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Tutores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99258" y="4521160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52B12-C609-954D-A050-3FDB0097D870}"/>
              </a:ext>
            </a:extLst>
          </p:cNvPr>
          <p:cNvCxnSpPr>
            <a:cxnSpLocks/>
          </p:cNvCxnSpPr>
          <p:nvPr/>
        </p:nvCxnSpPr>
        <p:spPr>
          <a:xfrm>
            <a:off x="3513513" y="2165393"/>
            <a:ext cx="0" cy="20077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19E367-229E-49EF-3E5C-D9FE191A9B52}"/>
              </a:ext>
            </a:extLst>
          </p:cNvPr>
          <p:cNvCxnSpPr/>
          <p:nvPr/>
        </p:nvCxnSpPr>
        <p:spPr>
          <a:xfrm>
            <a:off x="3513508" y="2660419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E24A1A-1A99-1255-33BC-858849ECCAE8}"/>
              </a:ext>
            </a:extLst>
          </p:cNvPr>
          <p:cNvCxnSpPr/>
          <p:nvPr/>
        </p:nvCxnSpPr>
        <p:spPr>
          <a:xfrm>
            <a:off x="3513508" y="3392239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8FEE7D-F200-69A3-AD66-E33CBB4DAE54}"/>
              </a:ext>
            </a:extLst>
          </p:cNvPr>
          <p:cNvCxnSpPr>
            <a:cxnSpLocks/>
          </p:cNvCxnSpPr>
          <p:nvPr/>
        </p:nvCxnSpPr>
        <p:spPr>
          <a:xfrm>
            <a:off x="3513508" y="4173131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550;p47">
            <a:extLst>
              <a:ext uri="{FF2B5EF4-FFF2-40B4-BE49-F238E27FC236}">
                <a16:creationId xmlns:a16="http://schemas.microsoft.com/office/drawing/2014/main" id="{3E095653-C758-6C88-3A08-DFBB3979A7E5}"/>
              </a:ext>
            </a:extLst>
          </p:cNvPr>
          <p:cNvSpPr txBox="1">
            <a:spLocks/>
          </p:cNvSpPr>
          <p:nvPr/>
        </p:nvSpPr>
        <p:spPr>
          <a:xfrm>
            <a:off x="4088476" y="3090625"/>
            <a:ext cx="2647599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D</a:t>
            </a:r>
            <a:r>
              <a:rPr lang="en-US" sz="1800" dirty="0" err="1">
                <a:latin typeface="Hanken Grotesk" charset="0"/>
              </a:rPr>
              <a:t>isciplina</a:t>
            </a:r>
            <a:r>
              <a:rPr lang="en-US" sz="1800" dirty="0">
                <a:latin typeface="Hanken Grotesk" charset="0"/>
              </a:rPr>
              <a:t> de cola FIFO (First Come, First Serve)</a:t>
            </a:r>
          </a:p>
        </p:txBody>
      </p:sp>
      <p:sp>
        <p:nvSpPr>
          <p:cNvPr id="25" name="Google Shape;550;p47">
            <a:extLst>
              <a:ext uri="{FF2B5EF4-FFF2-40B4-BE49-F238E27FC236}">
                <a16:creationId xmlns:a16="http://schemas.microsoft.com/office/drawing/2014/main" id="{5EAFA60E-D171-C6B1-FBFC-AD3B436F200B}"/>
              </a:ext>
            </a:extLst>
          </p:cNvPr>
          <p:cNvSpPr txBox="1">
            <a:spLocks/>
          </p:cNvSpPr>
          <p:nvPr/>
        </p:nvSpPr>
        <p:spPr>
          <a:xfrm>
            <a:off x="4084316" y="2325819"/>
            <a:ext cx="2917478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Organización por grados y edades de los estudiantes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9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Investigación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226018" y="1331691"/>
            <a:ext cx="6779355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Cómo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mejoramos</a:t>
            </a:r>
            <a:r>
              <a:rPr lang="en-US" sz="2000" dirty="0">
                <a:latin typeface="Hanken Grotesk" charset="0"/>
              </a:rPr>
              <a:t> la </a:t>
            </a:r>
            <a:r>
              <a:rPr lang="en-US" sz="2000" dirty="0" err="1">
                <a:latin typeface="Hanken Grotesk" charset="0"/>
              </a:rPr>
              <a:t>asignación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a un Tutor </a:t>
            </a:r>
            <a:r>
              <a:rPr lang="en-US" sz="2000" dirty="0" err="1">
                <a:latin typeface="Hanken Grotesk" charset="0"/>
              </a:rPr>
              <a:t>cuando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estos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llegan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una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sesión</a:t>
            </a:r>
            <a:r>
              <a:rPr lang="en-US" sz="2000" dirty="0">
                <a:latin typeface="Hanken Grotesk" charset="0"/>
              </a:rPr>
              <a:t> de #</a:t>
            </a:r>
            <a:r>
              <a:rPr lang="en-US" sz="2000" dirty="0" err="1">
                <a:latin typeface="Hanken Grotesk" charset="0"/>
              </a:rPr>
              <a:t>PilandoAndo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Existe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algún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modelo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pedagógico</a:t>
            </a:r>
            <a:r>
              <a:rPr lang="en-US" sz="2000" dirty="0">
                <a:latin typeface="Hanken Grotesk" charset="0"/>
              </a:rPr>
              <a:t> que </a:t>
            </a:r>
            <a:r>
              <a:rPr lang="en-US" sz="2000" dirty="0" err="1">
                <a:latin typeface="Hanken Grotesk" charset="0"/>
              </a:rPr>
              <a:t>permita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emparejar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y </a:t>
            </a:r>
            <a:r>
              <a:rPr lang="en-US" sz="2000" dirty="0" err="1">
                <a:latin typeface="Hanken Grotesk" charset="0"/>
              </a:rPr>
              <a:t>Tutores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226018" y="3243619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¿</a:t>
            </a:r>
            <a:r>
              <a:rPr lang="en-US" sz="2000" dirty="0">
                <a:latin typeface="Hanken Grotesk" charset="0"/>
              </a:rPr>
              <a:t>Es </a:t>
            </a:r>
            <a:r>
              <a:rPr lang="en-US" sz="2000" dirty="0" err="1">
                <a:latin typeface="Hanken Grotesk" charset="0"/>
              </a:rPr>
              <a:t>posible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encontrar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 para un Tutor y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Tutor para un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28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Sistémica para #PilandoAndo</a:t>
            </a:r>
            <a:endParaRPr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 Propuesto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EFD5-84C1-0115-B974-9E30657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131956"/>
            <a:ext cx="674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A201AE-6FA1-10B2-7364-3E78F183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678116"/>
              </p:ext>
            </p:extLst>
          </p:nvPr>
        </p:nvGraphicFramePr>
        <p:xfrm>
          <a:off x="364228" y="1009739"/>
          <a:ext cx="8428644" cy="21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sitting at a table looking at her phone&#10;&#10;Description automatically generated">
            <a:extLst>
              <a:ext uri="{FF2B5EF4-FFF2-40B4-BE49-F238E27FC236}">
                <a16:creationId xmlns:a16="http://schemas.microsoft.com/office/drawing/2014/main" id="{B33E9A29-3C99-80B2-2E8C-6D203D827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8" y="2754517"/>
            <a:ext cx="1801507" cy="1204517"/>
          </a:xfrm>
          <a:prstGeom prst="rect">
            <a:avLst/>
          </a:prstGeom>
        </p:spPr>
      </p:pic>
      <p:pic>
        <p:nvPicPr>
          <p:cNvPr id="13" name="Picture 12" descr="A group of boys sitting at a table&#10;&#10;Description automatically generated">
            <a:extLst>
              <a:ext uri="{FF2B5EF4-FFF2-40B4-BE49-F238E27FC236}">
                <a16:creationId xmlns:a16="http://schemas.microsoft.com/office/drawing/2014/main" id="{380CBCF6-6A8A-D5DC-3AC9-439649835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243" y="2758029"/>
            <a:ext cx="1801507" cy="1201005"/>
          </a:xfrm>
          <a:prstGeom prst="rect">
            <a:avLst/>
          </a:prstGeom>
        </p:spPr>
      </p:pic>
      <p:pic>
        <p:nvPicPr>
          <p:cNvPr id="19" name="Picture 1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4399010A-33C3-725B-D122-E513BAD01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4937" y="2754517"/>
            <a:ext cx="1794835" cy="1201005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932778-81C1-97AF-0EAD-EC545AAB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8108" y="2900694"/>
            <a:ext cx="1979439" cy="9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de Análisis</a:t>
            </a:r>
            <a:endParaRPr dirty="0"/>
          </a:p>
        </p:txBody>
      </p:sp>
      <p:sp>
        <p:nvSpPr>
          <p:cNvPr id="2" name="Google Shape;550;p47">
            <a:extLst>
              <a:ext uri="{FF2B5EF4-FFF2-40B4-BE49-F238E27FC236}">
                <a16:creationId xmlns:a16="http://schemas.microsoft.com/office/drawing/2014/main" id="{9BC37C5B-9D7A-A77A-B577-8F1E8C8DFF31}"/>
              </a:ext>
            </a:extLst>
          </p:cNvPr>
          <p:cNvSpPr txBox="1">
            <a:spLocks/>
          </p:cNvSpPr>
          <p:nvPr/>
        </p:nvSpPr>
        <p:spPr>
          <a:xfrm>
            <a:off x="1444322" y="3338460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60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5EC62-D17C-285E-222B-622B0FB58FFC}"/>
              </a:ext>
            </a:extLst>
          </p:cNvPr>
          <p:cNvCxnSpPr>
            <a:cxnSpLocks/>
          </p:cNvCxnSpPr>
          <p:nvPr/>
        </p:nvCxnSpPr>
        <p:spPr>
          <a:xfrm>
            <a:off x="875072" y="1440192"/>
            <a:ext cx="5" cy="279148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46411-DB4A-3AF8-D66C-A09AF85925AA}"/>
              </a:ext>
            </a:extLst>
          </p:cNvPr>
          <p:cNvCxnSpPr/>
          <p:nvPr/>
        </p:nvCxnSpPr>
        <p:spPr>
          <a:xfrm>
            <a:off x="873515" y="239188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424D2-956D-6A2A-42FE-A59AA0F6AB29}"/>
              </a:ext>
            </a:extLst>
          </p:cNvPr>
          <p:cNvCxnSpPr/>
          <p:nvPr/>
        </p:nvCxnSpPr>
        <p:spPr>
          <a:xfrm>
            <a:off x="873515" y="296183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8AA43-12DB-35CA-0070-B893815F2B1C}"/>
              </a:ext>
            </a:extLst>
          </p:cNvPr>
          <p:cNvCxnSpPr>
            <a:cxnSpLocks/>
          </p:cNvCxnSpPr>
          <p:nvPr/>
        </p:nvCxnSpPr>
        <p:spPr>
          <a:xfrm>
            <a:off x="875072" y="4231680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F64D11D7-4F2D-A8A9-BD99-91F8C5F40787}"/>
              </a:ext>
            </a:extLst>
          </p:cNvPr>
          <p:cNvSpPr txBox="1">
            <a:spLocks/>
          </p:cNvSpPr>
          <p:nvPr/>
        </p:nvSpPr>
        <p:spPr>
          <a:xfrm>
            <a:off x="1425343" y="2741734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6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729D8F9F-031C-EAF2-0CAA-2BDE7F5ECFB9}"/>
              </a:ext>
            </a:extLst>
          </p:cNvPr>
          <p:cNvSpPr txBox="1">
            <a:spLocks/>
          </p:cNvSpPr>
          <p:nvPr/>
        </p:nvSpPr>
        <p:spPr>
          <a:xfrm>
            <a:off x="1445890" y="2200203"/>
            <a:ext cx="2500624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Evaluación Ponderada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2E8BA015-8841-5AD1-6831-8CD157669146}"/>
              </a:ext>
            </a:extLst>
          </p:cNvPr>
          <p:cNvSpPr txBox="1">
            <a:spLocks/>
          </p:cNvSpPr>
          <p:nvPr/>
        </p:nvSpPr>
        <p:spPr>
          <a:xfrm>
            <a:off x="448887" y="97728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Aprendizaje (Estudiante)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41AC8-7F87-AC19-24EF-74F4BF26B8A4}"/>
              </a:ext>
            </a:extLst>
          </p:cNvPr>
          <p:cNvCxnSpPr/>
          <p:nvPr/>
        </p:nvCxnSpPr>
        <p:spPr>
          <a:xfrm>
            <a:off x="873515" y="183734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50;p47">
            <a:extLst>
              <a:ext uri="{FF2B5EF4-FFF2-40B4-BE49-F238E27FC236}">
                <a16:creationId xmlns:a16="http://schemas.microsoft.com/office/drawing/2014/main" id="{54E0D436-0523-B9DA-74D9-1DFA97F2245D}"/>
              </a:ext>
            </a:extLst>
          </p:cNvPr>
          <p:cNvSpPr txBox="1">
            <a:spLocks/>
          </p:cNvSpPr>
          <p:nvPr/>
        </p:nvSpPr>
        <p:spPr>
          <a:xfrm>
            <a:off x="4566515" y="97728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Enseñanza</a:t>
            </a:r>
            <a:r>
              <a:rPr lang="en-US" sz="1800" b="1" dirty="0">
                <a:latin typeface="Hanken Grotesk" charset="0"/>
              </a:rPr>
              <a:t> (</a:t>
            </a:r>
            <a:r>
              <a:rPr lang="en-US" sz="1800" b="1" dirty="0" err="1">
                <a:latin typeface="Hanken Grotesk" charset="0"/>
              </a:rPr>
              <a:t>Tutores</a:t>
            </a:r>
            <a:r>
              <a:rPr lang="en-US" sz="1800" b="1" dirty="0">
                <a:latin typeface="Hanken Grotesk" charset="0"/>
              </a:rPr>
              <a:t>)</a:t>
            </a:r>
            <a:endParaRPr lang="es-PA" sz="1800" b="1" dirty="0">
              <a:latin typeface="Hanken Grotesk" charset="0"/>
            </a:endParaRPr>
          </a:p>
        </p:txBody>
      </p:sp>
      <p:sp>
        <p:nvSpPr>
          <p:cNvPr id="36" name="Google Shape;550;p47">
            <a:extLst>
              <a:ext uri="{FF2B5EF4-FFF2-40B4-BE49-F238E27FC236}">
                <a16:creationId xmlns:a16="http://schemas.microsoft.com/office/drawing/2014/main" id="{8C9DF8C3-B5BE-A3C9-4F11-2D6A19628877}"/>
              </a:ext>
            </a:extLst>
          </p:cNvPr>
          <p:cNvSpPr txBox="1">
            <a:spLocks/>
          </p:cNvSpPr>
          <p:nvPr/>
        </p:nvSpPr>
        <p:spPr>
          <a:xfrm>
            <a:off x="1444322" y="163646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453EB-73A0-4CE9-5CA8-DA58CE10C61E}"/>
              </a:ext>
            </a:extLst>
          </p:cNvPr>
          <p:cNvCxnSpPr/>
          <p:nvPr/>
        </p:nvCxnSpPr>
        <p:spPr>
          <a:xfrm>
            <a:off x="854536" y="355873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0;p47">
            <a:extLst>
              <a:ext uri="{FF2B5EF4-FFF2-40B4-BE49-F238E27FC236}">
                <a16:creationId xmlns:a16="http://schemas.microsoft.com/office/drawing/2014/main" id="{4A76F2D3-E759-9682-44C8-7D7E0BD0D606}"/>
              </a:ext>
            </a:extLst>
          </p:cNvPr>
          <p:cNvSpPr txBox="1">
            <a:spLocks/>
          </p:cNvSpPr>
          <p:nvPr/>
        </p:nvSpPr>
        <p:spPr>
          <a:xfrm>
            <a:off x="1444322" y="3896509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30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39" name="Google Shape;550;p47">
            <a:extLst>
              <a:ext uri="{FF2B5EF4-FFF2-40B4-BE49-F238E27FC236}">
                <a16:creationId xmlns:a16="http://schemas.microsoft.com/office/drawing/2014/main" id="{A1828B58-814A-B431-D6B4-B6D7A8AFF902}"/>
              </a:ext>
            </a:extLst>
          </p:cNvPr>
          <p:cNvSpPr txBox="1">
            <a:spLocks/>
          </p:cNvSpPr>
          <p:nvPr/>
        </p:nvSpPr>
        <p:spPr>
          <a:xfrm>
            <a:off x="5775788" y="3338460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40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1FDE7B-1EED-1BF7-AE80-977CDAECD26A}"/>
              </a:ext>
            </a:extLst>
          </p:cNvPr>
          <p:cNvCxnSpPr>
            <a:cxnSpLocks/>
          </p:cNvCxnSpPr>
          <p:nvPr/>
        </p:nvCxnSpPr>
        <p:spPr>
          <a:xfrm>
            <a:off x="5206538" y="1440192"/>
            <a:ext cx="5" cy="279148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304293-C7B9-7F9C-A93E-91218F2052B1}"/>
              </a:ext>
            </a:extLst>
          </p:cNvPr>
          <p:cNvCxnSpPr/>
          <p:nvPr/>
        </p:nvCxnSpPr>
        <p:spPr>
          <a:xfrm>
            <a:off x="5204981" y="239188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22C4F-DF97-D6E8-EE03-2F791CC07610}"/>
              </a:ext>
            </a:extLst>
          </p:cNvPr>
          <p:cNvCxnSpPr/>
          <p:nvPr/>
        </p:nvCxnSpPr>
        <p:spPr>
          <a:xfrm>
            <a:off x="5204981" y="296183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98FF32-BEA0-EB99-09C9-5F220E38D433}"/>
              </a:ext>
            </a:extLst>
          </p:cNvPr>
          <p:cNvCxnSpPr>
            <a:cxnSpLocks/>
          </p:cNvCxnSpPr>
          <p:nvPr/>
        </p:nvCxnSpPr>
        <p:spPr>
          <a:xfrm>
            <a:off x="5206538" y="4231680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50;p47">
            <a:extLst>
              <a:ext uri="{FF2B5EF4-FFF2-40B4-BE49-F238E27FC236}">
                <a16:creationId xmlns:a16="http://schemas.microsoft.com/office/drawing/2014/main" id="{640E77FD-5581-6416-5C16-B7F71B9EA4CF}"/>
              </a:ext>
            </a:extLst>
          </p:cNvPr>
          <p:cNvSpPr txBox="1">
            <a:spLocks/>
          </p:cNvSpPr>
          <p:nvPr/>
        </p:nvSpPr>
        <p:spPr>
          <a:xfrm>
            <a:off x="5756809" y="2741734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5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5" name="Google Shape;550;p47">
            <a:extLst>
              <a:ext uri="{FF2B5EF4-FFF2-40B4-BE49-F238E27FC236}">
                <a16:creationId xmlns:a16="http://schemas.microsoft.com/office/drawing/2014/main" id="{60997A6F-611C-0868-4B45-CC930ED4C1A1}"/>
              </a:ext>
            </a:extLst>
          </p:cNvPr>
          <p:cNvSpPr txBox="1">
            <a:spLocks/>
          </p:cNvSpPr>
          <p:nvPr/>
        </p:nvSpPr>
        <p:spPr>
          <a:xfrm>
            <a:off x="5777356" y="2200203"/>
            <a:ext cx="2500624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Evaluación Ponderada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12E164-5E24-64BC-B586-6C3B7A80DA53}"/>
              </a:ext>
            </a:extLst>
          </p:cNvPr>
          <p:cNvCxnSpPr/>
          <p:nvPr/>
        </p:nvCxnSpPr>
        <p:spPr>
          <a:xfrm>
            <a:off x="5204981" y="183734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50;p47">
            <a:extLst>
              <a:ext uri="{FF2B5EF4-FFF2-40B4-BE49-F238E27FC236}">
                <a16:creationId xmlns:a16="http://schemas.microsoft.com/office/drawing/2014/main" id="{9E1BE03C-883C-DDC1-D886-F488D3DD42F3}"/>
              </a:ext>
            </a:extLst>
          </p:cNvPr>
          <p:cNvSpPr txBox="1">
            <a:spLocks/>
          </p:cNvSpPr>
          <p:nvPr/>
        </p:nvSpPr>
        <p:spPr>
          <a:xfrm>
            <a:off x="5775788" y="163646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19AC1C-C48A-D662-C549-F3829891A9E7}"/>
              </a:ext>
            </a:extLst>
          </p:cNvPr>
          <p:cNvCxnSpPr/>
          <p:nvPr/>
        </p:nvCxnSpPr>
        <p:spPr>
          <a:xfrm>
            <a:off x="5186002" y="355873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0;p47">
            <a:extLst>
              <a:ext uri="{FF2B5EF4-FFF2-40B4-BE49-F238E27FC236}">
                <a16:creationId xmlns:a16="http://schemas.microsoft.com/office/drawing/2014/main" id="{DFDF288F-1050-B699-27CD-E39D6FCD0478}"/>
              </a:ext>
            </a:extLst>
          </p:cNvPr>
          <p:cNvSpPr txBox="1">
            <a:spLocks/>
          </p:cNvSpPr>
          <p:nvPr/>
        </p:nvSpPr>
        <p:spPr>
          <a:xfrm>
            <a:off x="5775788" y="3896509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20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50" name="Google Shape;290;p33">
            <a:extLst>
              <a:ext uri="{FF2B5EF4-FFF2-40B4-BE49-F238E27FC236}">
                <a16:creationId xmlns:a16="http://schemas.microsoft.com/office/drawing/2014/main" id="{8F676C15-AA71-DD2B-7A3F-ACDD22E5185C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9043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Aprendizaje (Estudiante)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C094C-3177-259B-903F-E58510E3D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21462"/>
              </p:ext>
            </p:extLst>
          </p:nvPr>
        </p:nvGraphicFramePr>
        <p:xfrm>
          <a:off x="368300" y="970275"/>
          <a:ext cx="4714476" cy="81484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891244">
                  <a:extLst>
                    <a:ext uri="{9D8B030D-6E8A-4147-A177-3AD203B41FA5}">
                      <a16:colId xmlns:a16="http://schemas.microsoft.com/office/drawing/2014/main" val="995078707"/>
                    </a:ext>
                  </a:extLst>
                </a:gridCol>
                <a:gridCol w="620055">
                  <a:extLst>
                    <a:ext uri="{9D8B030D-6E8A-4147-A177-3AD203B41FA5}">
                      <a16:colId xmlns:a16="http://schemas.microsoft.com/office/drawing/2014/main" val="18285959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5068121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3275393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04205688"/>
                    </a:ext>
                  </a:extLst>
                </a:gridCol>
                <a:gridCol w="802877">
                  <a:extLst>
                    <a:ext uri="{9D8B030D-6E8A-4147-A177-3AD203B41FA5}">
                      <a16:colId xmlns:a16="http://schemas.microsoft.com/office/drawing/2014/main" val="1765143102"/>
                    </a:ext>
                  </a:extLst>
                </a:gridCol>
              </a:tblGrid>
              <a:tr h="555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Evitativo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99174"/>
                  </a:ext>
                </a:extLst>
              </a:tr>
              <a:tr h="259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5.2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0.8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3.7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4.1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2.6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1.4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1732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90B570-0A78-8D76-A0FB-EC284AF91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606005"/>
              </p:ext>
            </p:extLst>
          </p:nvPr>
        </p:nvGraphicFramePr>
        <p:xfrm>
          <a:off x="368301" y="1911350"/>
          <a:ext cx="47144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101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Enseñanza (Tutor)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271837-52FA-4B90-679E-33B768D3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97695"/>
              </p:ext>
            </p:extLst>
          </p:nvPr>
        </p:nvGraphicFramePr>
        <p:xfrm>
          <a:off x="368300" y="1040256"/>
          <a:ext cx="4572000" cy="706628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760234">
                  <a:extLst>
                    <a:ext uri="{9D8B030D-6E8A-4147-A177-3AD203B41FA5}">
                      <a16:colId xmlns:a16="http://schemas.microsoft.com/office/drawing/2014/main" val="3082436040"/>
                    </a:ext>
                  </a:extLst>
                </a:gridCol>
                <a:gridCol w="1068566">
                  <a:extLst>
                    <a:ext uri="{9D8B030D-6E8A-4147-A177-3AD203B41FA5}">
                      <a16:colId xmlns:a16="http://schemas.microsoft.com/office/drawing/2014/main" val="1228461777"/>
                    </a:ext>
                  </a:extLst>
                </a:gridCol>
                <a:gridCol w="1077042">
                  <a:extLst>
                    <a:ext uri="{9D8B030D-6E8A-4147-A177-3AD203B41FA5}">
                      <a16:colId xmlns:a16="http://schemas.microsoft.com/office/drawing/2014/main" val="3922193835"/>
                    </a:ext>
                  </a:extLst>
                </a:gridCol>
                <a:gridCol w="751758">
                  <a:extLst>
                    <a:ext uri="{9D8B030D-6E8A-4147-A177-3AD203B41FA5}">
                      <a16:colId xmlns:a16="http://schemas.microsoft.com/office/drawing/2014/main" val="585000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3666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3.72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1.29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4.85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0.47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2.16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12710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24221D0-21A3-612E-3B1E-842BDBA2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693848"/>
              </p:ext>
            </p:extLst>
          </p:nvPr>
        </p:nvGraphicFramePr>
        <p:xfrm>
          <a:off x="368300" y="194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08405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880</Words>
  <Application>Microsoft Office PowerPoint</Application>
  <PresentationFormat>On-screen Show (16:9)</PresentationFormat>
  <Paragraphs>176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Hanken Grotesk</vt:lpstr>
      <vt:lpstr>Arial</vt:lpstr>
      <vt:lpstr>Lato</vt:lpstr>
      <vt:lpstr>Figtree Black</vt:lpstr>
      <vt:lpstr>Cambria Math</vt:lpstr>
      <vt:lpstr>Montserrat</vt:lpstr>
      <vt:lpstr>Elegant Black &amp; White Thesis Defense by Slidesgo</vt:lpstr>
      <vt:lpstr>Emparejamiento Aproximado entre Estudiantes y Tutores en las Intervenciones Educativas de la Fundación Ayudinga</vt:lpstr>
      <vt:lpstr>Sobre #PilandoAndo</vt:lpstr>
      <vt:lpstr>Estado Previo de #PilandoAndo</vt:lpstr>
      <vt:lpstr>Preguntas de Investigación</vt:lpstr>
      <vt:lpstr>Propuesta Sistémica para #PilandoAndo</vt:lpstr>
      <vt:lpstr>Diseño del Experimento</vt:lpstr>
      <vt:lpstr>Variables de Análisis</vt:lpstr>
      <vt:lpstr>Estilo de Aprendizaje (Estudiante)</vt:lpstr>
      <vt:lpstr>Estilo de Enseñanza (Tutor)</vt:lpstr>
      <vt:lpstr>Sistema de Gestión Educativa | #PilandoAndo</vt:lpstr>
      <vt:lpstr>Relación Estudiante - Tutor</vt:lpstr>
      <vt:lpstr>Modelo Matemático de Emparejamiento</vt:lpstr>
      <vt:lpstr>Modelo Matemático de Emparejamiento</vt:lpstr>
      <vt:lpstr>Modelo Matemático de Emparejamiento</vt:lpstr>
      <vt:lpstr>Algoritmo de Emparejamiento</vt:lpstr>
      <vt:lpstr>Algoritmo de Emparejamiento</vt:lpstr>
      <vt:lpstr>Análisis de Sensibilidad | Estudiantes</vt:lpstr>
      <vt:lpstr>Análisis de Sensibilidad | Tutores</vt:lpstr>
      <vt:lpstr>Informe del Sistema de Gestión Educativa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Emparejamiento Aproximado entre Estudiantes y Tutores en las Intervenciones Educativas de la Fundación Ayudinga</dc:title>
  <dc:creator>JOHEL BATISTA</dc:creator>
  <cp:lastModifiedBy>JOHEL BATISTA</cp:lastModifiedBy>
  <cp:revision>42</cp:revision>
  <dcterms:modified xsi:type="dcterms:W3CDTF">2023-11-16T07:39:01Z</dcterms:modified>
</cp:coreProperties>
</file>